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29.png" ContentType="image/png"/>
  <Override PartName="/ppt/media/image30.png" ContentType="image/png"/>
  <Override PartName="/ppt/media/image31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29560" cy="6854760"/>
            <a:chOff x="-16920" y="0"/>
            <a:chExt cx="12229560" cy="685476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2360" cy="383400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6440" cy="611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6440" cy="611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" name="Line 5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5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94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5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96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8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138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9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40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2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182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84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7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599760" cy="1302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IN" sz="1800" spc="-1" strike="noStrike">
                <a:latin typeface="Arial"/>
              </a:rPr>
              <a:t>Click to edit the title text format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Click to edit the outline text format</a:t>
            </a:r>
            <a:endParaRPr b="0" lang="en-IN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Arial"/>
              </a:rPr>
              <a:t>Second Outline Level</a:t>
            </a:r>
            <a:endParaRPr b="0" lang="en-IN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Third Outline Level</a:t>
            </a:r>
            <a:endParaRPr b="0" lang="en-IN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Arial"/>
              </a:rPr>
              <a:t>Fourth Outline Level</a:t>
            </a:r>
            <a:endParaRPr b="0" lang="en-IN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Fifth Outline Level</a:t>
            </a:r>
            <a:endParaRPr b="0" lang="en-IN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Sixth Outline Level</a:t>
            </a:r>
            <a:endParaRPr b="0" lang="en-IN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Seventh Outline Level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Click to edit the outline text format</a:t>
            </a:r>
            <a:endParaRPr b="0" lang="en-IN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Arial"/>
              </a:rPr>
              <a:t>Second Outline Level</a:t>
            </a:r>
            <a:endParaRPr b="0" lang="en-IN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Third Outline Level</a:t>
            </a:r>
            <a:endParaRPr b="0" lang="en-IN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Arial"/>
              </a:rPr>
              <a:t>Fourth Outline Level</a:t>
            </a:r>
            <a:endParaRPr b="0" lang="en-IN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Fifth Outline Level</a:t>
            </a:r>
            <a:endParaRPr b="0" lang="en-IN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Sixth Outline Level</a:t>
            </a:r>
            <a:endParaRPr b="0" lang="en-IN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Arial"/>
              </a:rPr>
              <a:t>Seventh Outline Level</a:t>
            </a:r>
            <a:endParaRPr b="0" lang="en-IN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227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8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229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1" name="Line 3"/>
          <p:cNvSpPr/>
          <p:nvPr/>
        </p:nvSpPr>
        <p:spPr>
          <a:xfrm>
            <a:off x="2012400" y="3710520"/>
            <a:ext cx="81633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"/>
          <p:cNvGrpSpPr/>
          <p:nvPr/>
        </p:nvGrpSpPr>
        <p:grpSpPr>
          <a:xfrm>
            <a:off x="-15840" y="0"/>
            <a:ext cx="12228480" cy="6854760"/>
            <a:chOff x="-15840" y="0"/>
            <a:chExt cx="12228480" cy="6854760"/>
          </a:xfrm>
        </p:grpSpPr>
        <p:pic>
          <p:nvPicPr>
            <p:cNvPr id="27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7440" cy="685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2" name="CustomShape 2"/>
            <p:cNvSpPr/>
            <p:nvPr/>
          </p:nvSpPr>
          <p:spPr>
            <a:xfrm>
              <a:off x="608040" y="609480"/>
              <a:ext cx="10971360" cy="5637240"/>
            </a:xfrm>
            <a:prstGeom prst="rect">
              <a:avLst/>
            </a:prstGeom>
            <a:noFill/>
            <a:ln w="15875">
              <a:solidFill>
                <a:srgbClr val="83992a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27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5800" cy="60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5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2692440" y="1871280"/>
            <a:ext cx="6814080" cy="15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  <a:ea typeface="DejaVu Sans"/>
              </a:rPr>
              <a:t>Les verbes</a:t>
            </a:r>
            <a:endParaRPr b="0" lang="en-IN" sz="54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2692440" y="3657600"/>
            <a:ext cx="6814080" cy="13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“ </a:t>
            </a:r>
            <a:r>
              <a:rPr b="0" lang="en-US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er ” ending verbs</a:t>
            </a:r>
            <a:endParaRPr b="0" lang="en-IN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Pronom sujet et pronom tonique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29852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IN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Elles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618120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Moi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Toi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Lui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Eux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elles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Pronominal verbs S’ appeler (to be called)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129852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m’appelle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t’ appelles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 s’appelle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 s’appelle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nous appelons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vous appelez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 s’appellent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IN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Elles s’appellent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618120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Se brosser  and      se r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Garamond"/>
              </a:rPr>
              <a:t>é</a:t>
            </a: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veiller (to wake up)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1298520" y="2560320"/>
            <a:ext cx="23011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Je me brosse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 te brosses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il/elle se brosse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Nous nous brossons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Vous vous brossez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ils/elles se brossent.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716280" y="2560320"/>
            <a:ext cx="23011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4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5"/>
          <p:cNvSpPr/>
          <p:nvPr/>
        </p:nvSpPr>
        <p:spPr>
          <a:xfrm>
            <a:off x="609480" y="1604520"/>
            <a:ext cx="2612160" cy="39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6"/>
          <p:cNvSpPr/>
          <p:nvPr/>
        </p:nvSpPr>
        <p:spPr>
          <a:xfrm>
            <a:off x="5220000" y="2700000"/>
            <a:ext cx="3779640" cy="30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Je me r</a:t>
            </a:r>
            <a:r>
              <a:rPr b="0" lang="en-IN" sz="3200" spc="-1" strike="noStrike">
                <a:latin typeface="Arial"/>
                <a:ea typeface="Arial"/>
              </a:rPr>
              <a:t>éveille</a:t>
            </a:r>
            <a:endParaRPr b="0" lang="en-IN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  <a:ea typeface="Microsoft YaHei"/>
              </a:rPr>
              <a:t>Tu te r</a:t>
            </a:r>
            <a:r>
              <a:rPr b="0" lang="en-IN" sz="3200" spc="-1" strike="noStrike">
                <a:latin typeface="Arial"/>
                <a:ea typeface="Arial"/>
              </a:rPr>
              <a:t>éveilles</a:t>
            </a:r>
            <a:endParaRPr b="0" lang="en-IN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  <a:ea typeface="Microsoft YaHei"/>
              </a:rPr>
              <a:t>il/elle se r</a:t>
            </a:r>
            <a:r>
              <a:rPr b="0" lang="en-IN" sz="3200" spc="-1" strike="noStrike">
                <a:latin typeface="Arial"/>
                <a:ea typeface="Arial"/>
              </a:rPr>
              <a:t>éveille</a:t>
            </a:r>
            <a:endParaRPr b="0" lang="en-IN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  <a:ea typeface="Microsoft YaHei"/>
              </a:rPr>
              <a:t>Nous nous r</a:t>
            </a:r>
            <a:r>
              <a:rPr b="0" lang="en-IN" sz="3200" spc="-1" strike="noStrike">
                <a:latin typeface="Arial"/>
                <a:ea typeface="Arial"/>
              </a:rPr>
              <a:t>éveillons</a:t>
            </a:r>
            <a:endParaRPr b="0" lang="en-IN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  <a:ea typeface="Microsoft YaHei"/>
              </a:rPr>
              <a:t>Vous vous r</a:t>
            </a:r>
            <a:r>
              <a:rPr b="0" lang="en-IN" sz="3200" spc="-1" strike="noStrike">
                <a:latin typeface="Arial"/>
                <a:ea typeface="Arial"/>
              </a:rPr>
              <a:t>éveillez</a:t>
            </a:r>
            <a:endParaRPr b="0" lang="en-IN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  <a:ea typeface="Microsoft YaHei"/>
              </a:rPr>
              <a:t>ils/elles r</a:t>
            </a:r>
            <a:r>
              <a:rPr b="0" lang="en-IN" sz="3200" spc="-1" strike="noStrike">
                <a:latin typeface="Arial"/>
                <a:ea typeface="Arial"/>
              </a:rPr>
              <a:t>éveillent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224000" y="18000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Er, re and ir ending (regular verbs)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29852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54" name="Table 3"/>
          <p:cNvGraphicFramePr/>
          <p:nvPr/>
        </p:nvGraphicFramePr>
        <p:xfrm>
          <a:off x="3622320" y="1440000"/>
          <a:ext cx="5075280" cy="4319280"/>
        </p:xfrm>
        <a:graphic>
          <a:graphicData uri="http://schemas.openxmlformats.org/drawingml/2006/table">
            <a:tbl>
              <a:tblPr/>
              <a:tblGrid>
                <a:gridCol w="1268640"/>
                <a:gridCol w="1215360"/>
                <a:gridCol w="1321920"/>
                <a:gridCol w="1269720"/>
              </a:tblGrid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Suject pronoun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Er endings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Re endings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Ir </a:t>
                      </a:r>
                      <a:endParaRPr b="0" lang="en-IN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endings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Je 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Tu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Il/Elle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-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it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Nous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ons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ons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issons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Vous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ez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ez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issez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80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Ils/elles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ent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ent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IN" sz="1800" spc="-1" strike="noStrike">
                          <a:latin typeface="Arial"/>
                        </a:rPr>
                        <a:t>issent</a:t>
                      </a:r>
                      <a:endParaRPr b="0" lang="en-IN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02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77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Regular “re verbs”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3200" spc="-1" strike="noStrike">
                <a:latin typeface="Arial"/>
              </a:rPr>
              <a:t>Vendre (to sell)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Je vends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Tu vends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Il/Elle vend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Nous vendons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Vous vendez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Ils/elles vendent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Pour vous 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3200" spc="-1" strike="noStrike">
                <a:latin typeface="Arial"/>
              </a:rPr>
              <a:t>Descendre (to get down)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	</a:t>
            </a:r>
            <a:r>
              <a:rPr b="0" lang="en-IN" sz="3200" spc="-1" strike="noStrike">
                <a:latin typeface="Arial"/>
              </a:rPr>
              <a:t>Entendre ( to hear )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R</a:t>
            </a:r>
            <a:r>
              <a:rPr b="0" lang="en-IN" sz="3200" spc="-1" strike="noStrike">
                <a:latin typeface="Arial"/>
                <a:ea typeface="Arial"/>
              </a:rPr>
              <a:t>é</a:t>
            </a:r>
            <a:r>
              <a:rPr b="0" lang="en-IN" sz="3200" spc="-1" strike="noStrike">
                <a:latin typeface="Arial"/>
              </a:rPr>
              <a:t>pondre ( to answer)</a:t>
            </a:r>
            <a:endParaRPr b="0" lang="en-IN" sz="3200" spc="-1" strike="noStrike">
              <a:latin typeface="Arial"/>
            </a:endParaRPr>
          </a:p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Regular “ir” verbs</a:t>
            </a:r>
            <a:br/>
            <a:r>
              <a:rPr b="0" lang="en-IN" sz="4400" spc="-1" strike="noStrike">
                <a:latin typeface="Arial"/>
              </a:rPr>
              <a:t>Finir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Je finis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Tu finis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Il/elle finit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Nous finissons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Vous finissez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ils/elles finissent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Pour vous 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3200" spc="-1" strike="noStrike">
                <a:latin typeface="Arial"/>
              </a:rPr>
              <a:t>Remplir (to fill)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Choisir (to choose)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Grandir (to grow)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4400" spc="-1" strike="noStrike">
                <a:latin typeface="Arial"/>
              </a:rPr>
              <a:t>Choisir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Je choisis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Tu choisis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il/Elle choisit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Nous choisissons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Vous choisissez</a:t>
            </a:r>
            <a:endParaRPr b="0" lang="en-IN" sz="3200" spc="-1" strike="noStrike">
              <a:latin typeface="Arial"/>
            </a:endParaRPr>
          </a:p>
          <a:p>
            <a:pPr algn="ctr"/>
            <a:r>
              <a:rPr b="0" lang="en-IN" sz="3200" spc="-1" strike="noStrike">
                <a:latin typeface="Arial"/>
              </a:rPr>
              <a:t>ils/elles choisissent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IN" sz="4400" spc="-1" strike="noStrike"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IN" sz="3200" spc="-1" strike="noStrike">
                <a:latin typeface="Arial"/>
              </a:rPr>
              <a:t>Paul __demande____ une question a son pere. (demander)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verbes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29528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There are three ending  of verbes; “ </a:t>
            </a:r>
            <a:r>
              <a:rPr b="0" lang="en-US" sz="2400" spc="-1" strike="noStrike">
                <a:solidFill>
                  <a:srgbClr val="ff0000"/>
                </a:solidFill>
                <a:latin typeface="Garamond"/>
                <a:ea typeface="DejaVu Sans"/>
              </a:rPr>
              <a:t>er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 ” , “ </a:t>
            </a:r>
            <a:r>
              <a:rPr b="0" lang="en-US" sz="2400" spc="-1" strike="noStrike">
                <a:solidFill>
                  <a:srgbClr val="ff0000"/>
                </a:solidFill>
                <a:latin typeface="Garamond"/>
                <a:ea typeface="DejaVu Sans"/>
              </a:rPr>
              <a:t>ir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 ” and “ </a:t>
            </a:r>
            <a:r>
              <a:rPr b="0" lang="en-US" sz="2400" spc="-1" strike="noStrike">
                <a:solidFill>
                  <a:srgbClr val="ff0000"/>
                </a:solidFill>
                <a:latin typeface="Garamond"/>
                <a:ea typeface="DejaVu Sans"/>
              </a:rPr>
              <a:t>re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 ”</a:t>
            </a:r>
            <a:endParaRPr b="0" lang="en-IN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we modify the verb to make different tenses. Eg : present tense , past tense, future….etc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Subject pronoun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1295280" y="2658600"/>
            <a:ext cx="47167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83992a"/>
                </a:solidFill>
                <a:latin typeface="Garamond"/>
                <a:ea typeface="DejaVu Sans"/>
              </a:rPr>
              <a:t>singular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1295280" y="3243240"/>
            <a:ext cx="471672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            - je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-tu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He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-il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She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-elle </a:t>
            </a:r>
            <a:endParaRPr b="0" lang="en-IN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IN" sz="2400" spc="-1" strike="noStrike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6180840" y="2658600"/>
            <a:ext cx="47167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83992a"/>
                </a:solidFill>
                <a:latin typeface="Garamond"/>
                <a:ea typeface="DejaVu Sans"/>
              </a:rPr>
              <a:t>plural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6180840" y="3243240"/>
            <a:ext cx="471672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We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-nous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-vous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They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(mas)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-ils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They (fem)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-elles</a:t>
            </a:r>
            <a:endParaRPr b="0" lang="en-IN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Aimer – to like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1295280" y="1579320"/>
            <a:ext cx="4716720" cy="273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J’ aime</a:t>
            </a:r>
            <a:endParaRPr b="0" lang="en-IN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Tu aimes</a:t>
            </a:r>
            <a:endParaRPr b="0" lang="en-IN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il/elle aime</a:t>
            </a:r>
            <a:endParaRPr b="0" lang="en-IN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Nous aimons</a:t>
            </a:r>
            <a:endParaRPr b="0" lang="en-IN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Vous aimez</a:t>
            </a:r>
            <a:endParaRPr b="0" lang="en-IN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000000"/>
                </a:solidFill>
                <a:latin typeface="Arial"/>
                <a:ea typeface="DejaVu Sans"/>
              </a:rPr>
              <a:t>ils/elles aiment</a:t>
            </a:r>
            <a:endParaRPr b="0" lang="en-IN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Parler –to speak 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29852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 parle       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parles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Il/elle parle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parlons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parlez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Ils/elles parlent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618120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 speak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 speak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He /she speaks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We speak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 speak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They speak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014920" y="1752480"/>
            <a:ext cx="8157240" cy="18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2014920" y="3845880"/>
            <a:ext cx="8157240" cy="9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Garamond"/>
                <a:ea typeface="DejaVu Sans"/>
              </a:rPr>
              <a:t>Er endings  e, es ,e , ons ,ez ,ent</a:t>
            </a:r>
            <a:endParaRPr b="0" lang="en-IN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Microsoft YaHei"/>
              </a:rPr>
              <a:t>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Microsoft YaHei"/>
              </a:rPr>
              <a:t>Habiter –to stay  //   aimer (to like)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1295280" y="2557080"/>
            <a:ext cx="9599760" cy="331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IN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J’ habite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habites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Il/elle habite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habitons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habitez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Ils/elles habitent 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Regular and irregular verbs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295280" y="2658600"/>
            <a:ext cx="47167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83992a"/>
                </a:solidFill>
                <a:latin typeface="Garamond"/>
                <a:ea typeface="DejaVu Sans"/>
              </a:rPr>
              <a:t>parler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1295280" y="3243240"/>
            <a:ext cx="471672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4000"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 parle       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parles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Il/elle parle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parlons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parlez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Ils/elles parlent</a:t>
            </a:r>
            <a:endParaRPr b="0" lang="en-IN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IN" sz="2400" spc="-1" strike="noStrike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6180840" y="2658600"/>
            <a:ext cx="471672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672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83992a"/>
                </a:solidFill>
                <a:latin typeface="Garamond"/>
                <a:ea typeface="DejaVu Sans"/>
              </a:rPr>
              <a:t>être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6180840" y="3243240"/>
            <a:ext cx="471672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suis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Il/elle est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sommes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êtes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Ils/elles sont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295280" y="982080"/>
            <a:ext cx="9599760" cy="13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  <a:ea typeface="DejaVu Sans"/>
              </a:rPr>
              <a:t>Etre (to be)verb conjugation 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60000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Je suis      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Tu 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Il/elle est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Nous sommes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Vous êtes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Ils/elles sont</a:t>
            </a:r>
            <a:endParaRPr b="0" lang="en-IN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IN" sz="2400" spc="-1" strike="noStrike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6181200" y="2560320"/>
            <a:ext cx="4716720" cy="33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I am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 are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He is /she is 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We are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You are</a:t>
            </a:r>
            <a:endParaRPr b="0" lang="en-IN" sz="24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  <a:ea typeface="DejaVu Sans"/>
              </a:rPr>
              <a:t>They are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453</TotalTime>
  <Application>LibreOffice/7.0.5.2$Windows_X86_64 LibreOffice_project/64390860c6cd0aca4beafafcfd84613dd9dfb63a</Application>
  <AppVersion>15.0000</AppVersion>
  <Words>287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2020-09-16T05:38:34Z</dcterms:created>
  <dc:creator>Selby Sebastian</dc:creator>
  <dc:description/>
  <dc:language>en-IN</dc:language>
  <cp:lastModifiedBy/>
  <dcterms:modified xsi:type="dcterms:W3CDTF">2021-07-01T13:29:08Z</dcterms:modified>
  <cp:revision>18</cp:revision>
  <dc:subject/>
  <dc:title>Les verbes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